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0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6" r:id="rId3"/>
    <p:sldId id="282" r:id="rId4"/>
    <p:sldId id="277" r:id="rId5"/>
    <p:sldId id="265" r:id="rId6"/>
    <p:sldId id="258" r:id="rId7"/>
    <p:sldId id="262" r:id="rId8"/>
    <p:sldId id="263" r:id="rId9"/>
    <p:sldId id="267" r:id="rId10"/>
    <p:sldId id="266" r:id="rId11"/>
    <p:sldId id="272" r:id="rId12"/>
    <p:sldId id="273" r:id="rId13"/>
    <p:sldId id="279" r:id="rId14"/>
    <p:sldId id="280" r:id="rId15"/>
    <p:sldId id="284" r:id="rId16"/>
    <p:sldId id="285" r:id="rId17"/>
    <p:sldId id="28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28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0" dirty="0" smtClean="0">
                <a:solidFill>
                  <a:srgbClr val="C00000"/>
                </a:solidFill>
              </a:rPr>
              <a:t>Overall</a:t>
            </a:r>
            <a:r>
              <a:rPr lang="en-US" b="0" baseline="0" dirty="0" smtClean="0">
                <a:solidFill>
                  <a:srgbClr val="C00000"/>
                </a:solidFill>
              </a:rPr>
              <a:t> Population Demographics, 2013 - 2014</a:t>
            </a:r>
            <a:endParaRPr lang="en-US" b="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21472908983915026"/>
          <c:y val="3.174603174603174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5736181775876774E-2"/>
          <c:y val="4.7585926759155101E-2"/>
          <c:w val="0.90056208282681072"/>
          <c:h val="0.7628456859559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1344902648750441E-3"/>
                  <c:y val="2.6455026455026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448300882916814E-3"/>
                  <c:y val="-1.058201058201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2.7E-2</c:v>
                </c:pt>
                <c:pt idx="1">
                  <c:v>8.8999999999999996E-2</c:v>
                </c:pt>
                <c:pt idx="2">
                  <c:v>0.33700000000000002</c:v>
                </c:pt>
                <c:pt idx="3">
                  <c:v>4.7E-2</c:v>
                </c:pt>
                <c:pt idx="4">
                  <c:v>2.1999999999999999E-2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8199783769114E-3"/>
                  <c:y val="1.58730158730158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378194389385098E-2"/>
                  <c:y val="1.32275132275133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189138251948661E-2"/>
                  <c:y val="1.32275132275132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2885342128017364E-3"/>
                  <c:y val="1.32275132275132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33333333333333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2.4E-2</c:v>
                </c:pt>
                <c:pt idx="1">
                  <c:v>8.4000000000000005E-2</c:v>
                </c:pt>
                <c:pt idx="2">
                  <c:v>0.31</c:v>
                </c:pt>
                <c:pt idx="3">
                  <c:v>4.1000000000000002E-2</c:v>
                </c:pt>
                <c:pt idx="4">
                  <c:v>0.02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6746565485604246E-2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5.1000000000000004E-2</c:v>
                </c:pt>
                <c:pt idx="1">
                  <c:v>0.17299999999999999</c:v>
                </c:pt>
                <c:pt idx="2">
                  <c:v>0.64700000000000002</c:v>
                </c:pt>
                <c:pt idx="3">
                  <c:v>8.7999999999999995E-2</c:v>
                </c:pt>
                <c:pt idx="4">
                  <c:v>4.1999999999999996E-2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7201248"/>
        <c:axId val="257200464"/>
      </c:barChart>
      <c:catAx>
        <c:axId val="25720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57200464"/>
        <c:crosses val="autoZero"/>
        <c:auto val="1"/>
        <c:lblAlgn val="ctr"/>
        <c:lblOffset val="100"/>
        <c:noMultiLvlLbl val="0"/>
      </c:catAx>
      <c:valAx>
        <c:axId val="257200464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crossAx val="257201248"/>
        <c:crosses val="autoZero"/>
        <c:crossBetween val="between"/>
        <c:majorUnit val="0.1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1.227196135124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246376811594203E-3"/>
                  <c:y val="1.472635362149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154589371980675E-3"/>
                  <c:y val="2.2089530432241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0.755</c:v>
                </c:pt>
                <c:pt idx="1">
                  <c:v>0.59</c:v>
                </c:pt>
                <c:pt idx="2">
                  <c:v>0.66600000000000004</c:v>
                </c:pt>
                <c:pt idx="3">
                  <c:v>0.77700000000000002</c:v>
                </c:pt>
                <c:pt idx="4">
                  <c:v>0.64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4154589371980589E-2"/>
                  <c:y val="-4.7619047619047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4154589371980675E-3"/>
                  <c:y val="-2.4543922702490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0.87</c:v>
                </c:pt>
                <c:pt idx="1">
                  <c:v>0.755</c:v>
                </c:pt>
                <c:pt idx="2">
                  <c:v>0.745</c:v>
                </c:pt>
                <c:pt idx="3">
                  <c:v>0.72699999999999998</c:v>
                </c:pt>
                <c:pt idx="4">
                  <c:v>0.68200000000000005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7201640"/>
        <c:axId val="257202816"/>
      </c:barChart>
      <c:catAx>
        <c:axId val="257201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7202816"/>
        <c:crosses val="autoZero"/>
        <c:auto val="1"/>
        <c:lblAlgn val="ctr"/>
        <c:lblOffset val="100"/>
        <c:noMultiLvlLbl val="0"/>
      </c:catAx>
      <c:valAx>
        <c:axId val="257202816"/>
        <c:scaling>
          <c:orientation val="minMax"/>
          <c:min val="0.4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57201640"/>
        <c:crosses val="autoZero"/>
        <c:crossBetween val="between"/>
        <c:minorUnit val="2.0000000000000004E-2"/>
      </c:valAx>
    </c:plotArea>
    <c:legend>
      <c:legendPos val="b"/>
      <c:layout>
        <c:manualLayout>
          <c:xMode val="edge"/>
          <c:yMode val="edge"/>
          <c:x val="0.35996120050211117"/>
          <c:y val="0.9029638170228721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56266879683518"/>
          <c:y val="3.9309485360754327E-2"/>
          <c:w val="0.82019095439157064"/>
          <c:h val="0.77958549838718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4.830917874396135E-3"/>
                  <c:y val="2.2128900944805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0.14299999999999999</c:v>
                </c:pt>
                <c:pt idx="1">
                  <c:v>0.16400000000000001</c:v>
                </c:pt>
                <c:pt idx="2">
                  <c:v>0.161</c:v>
                </c:pt>
                <c:pt idx="3">
                  <c:v>8.6999999999999994E-2</c:v>
                </c:pt>
                <c:pt idx="4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08212560386472E-2"/>
                  <c:y val="2.7124263168583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6569858115561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739130434782608E-2"/>
                  <c:y val="-2.3809523809522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6618357487922701E-3"/>
                  <c:y val="-2.3809523809523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7.3999999999999996E-2</c:v>
                </c:pt>
                <c:pt idx="1">
                  <c:v>0.107</c:v>
                </c:pt>
                <c:pt idx="2">
                  <c:v>0.11600000000000001</c:v>
                </c:pt>
                <c:pt idx="3">
                  <c:v>0.14299999999999999</c:v>
                </c:pt>
                <c:pt idx="4">
                  <c:v>0.182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3703824"/>
        <c:axId val="219375008"/>
      </c:barChart>
      <c:catAx>
        <c:axId val="253703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9375008"/>
        <c:crosses val="autoZero"/>
        <c:auto val="1"/>
        <c:lblAlgn val="ctr"/>
        <c:lblOffset val="100"/>
        <c:noMultiLvlLbl val="0"/>
      </c:catAx>
      <c:valAx>
        <c:axId val="219375008"/>
        <c:scaling>
          <c:orientation val="minMax"/>
          <c:max val="0.4"/>
        </c:scaling>
        <c:delete val="0"/>
        <c:axPos val="l"/>
        <c:numFmt formatCode="0%" sourceLinked="0"/>
        <c:majorTickMark val="none"/>
        <c:minorTickMark val="none"/>
        <c:tickLblPos val="nextTo"/>
        <c:crossAx val="253703824"/>
        <c:crosses val="autoZero"/>
        <c:crossBetween val="between"/>
        <c:majorUnit val="0.1"/>
        <c:minorUnit val="2.0000000000000004E-2"/>
      </c:valAx>
    </c:plotArea>
    <c:legend>
      <c:legendPos val="b"/>
      <c:layout>
        <c:manualLayout>
          <c:xMode val="edge"/>
          <c:yMode val="edge"/>
          <c:x val="0.35996120050211117"/>
          <c:y val="0.9124876265466817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154589371980675E-3"/>
                  <c:y val="1.6504783869367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830917874396135E-3"/>
                  <c:y val="1.856788185303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154589371980675E-3"/>
                  <c:y val="1.4441685885696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985507246376812E-2"/>
                  <c:y val="4.126195967341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30917874396135E-3"/>
                  <c:y val="-1.0315489918354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0.92353260869565212</c:v>
                </c:pt>
                <c:pt idx="1">
                  <c:v>0.9116672470149505</c:v>
                </c:pt>
                <c:pt idx="2">
                  <c:v>0.90510845976788734</c:v>
                </c:pt>
                <c:pt idx="3">
                  <c:v>0.90692562926643705</c:v>
                </c:pt>
                <c:pt idx="4">
                  <c:v>0.90100000000000002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908212560386472E-2"/>
                  <c:y val="-6.1892939510129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830917874396135E-3"/>
                  <c:y val="-2.06309798367098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830917874396135E-3"/>
                  <c:y val="-1.6967762550742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9966127544867703E-2"/>
                  <c:y val="2.3852422421921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246376811594203E-3"/>
                  <c:y val="2.0630979836709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4154589371980675E-3"/>
                  <c:y val="2.0630979836709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0.9273434159631696</c:v>
                </c:pt>
                <c:pt idx="1">
                  <c:v>0.91839728495460859</c:v>
                </c:pt>
                <c:pt idx="2">
                  <c:v>0.91167280533485207</c:v>
                </c:pt>
                <c:pt idx="3">
                  <c:v>0.90664474084901636</c:v>
                </c:pt>
                <c:pt idx="4">
                  <c:v>0.89600000000000002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9409744"/>
        <c:axId val="349403864"/>
      </c:barChart>
      <c:catAx>
        <c:axId val="349409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9403864"/>
        <c:crosses val="autoZero"/>
        <c:auto val="1"/>
        <c:lblAlgn val="ctr"/>
        <c:lblOffset val="100"/>
        <c:noMultiLvlLbl val="0"/>
      </c:catAx>
      <c:valAx>
        <c:axId val="349403864"/>
        <c:scaling>
          <c:orientation val="minMax"/>
          <c:max val="1"/>
          <c:min val="0.85000000000000009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numFmt formatCode="0%" sourceLinked="0"/>
        <c:majorTickMark val="none"/>
        <c:minorTickMark val="none"/>
        <c:tickLblPos val="nextTo"/>
        <c:crossAx val="349409744"/>
        <c:crosses val="autoZero"/>
        <c:crossBetween val="between"/>
        <c:majorUnit val="0.1"/>
        <c:minorUnit val="2.0000000000000004E-2"/>
      </c:valAx>
    </c:plotArea>
    <c:legend>
      <c:legendPos val="b"/>
      <c:layout>
        <c:manualLayout>
          <c:xMode val="edge"/>
          <c:yMode val="edge"/>
          <c:x val="0.35996120050211117"/>
          <c:y val="0.9124876265466817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154589371980675E-3"/>
                  <c:y val="-9.523809523809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830917874396135E-3"/>
                  <c:y val="-4.7619047619047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32367149758463E-2"/>
                  <c:y val="7.1428571428571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0.23499999999999999</c:v>
                </c:pt>
                <c:pt idx="1">
                  <c:v>0.28599999999999998</c:v>
                </c:pt>
                <c:pt idx="2">
                  <c:v>0.32700000000000001</c:v>
                </c:pt>
                <c:pt idx="3">
                  <c:v>0.311</c:v>
                </c:pt>
                <c:pt idx="4">
                  <c:v>0.33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32367149758454E-2"/>
                  <c:y val="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739130434782608E-2"/>
                  <c:y val="1.1904574428196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6570048309178744E-2"/>
                  <c:y val="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985507246376899E-2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0.23</c:v>
                </c:pt>
                <c:pt idx="1">
                  <c:v>0.26500000000000001</c:v>
                </c:pt>
                <c:pt idx="2">
                  <c:v>0.30399999999999999</c:v>
                </c:pt>
                <c:pt idx="3">
                  <c:v>0.30499999999999999</c:v>
                </c:pt>
                <c:pt idx="4">
                  <c:v>0.38400000000000001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9407784"/>
        <c:axId val="349410136"/>
      </c:barChart>
      <c:catAx>
        <c:axId val="3494077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9410136"/>
        <c:crosses val="autoZero"/>
        <c:auto val="1"/>
        <c:lblAlgn val="ctr"/>
        <c:lblOffset val="100"/>
        <c:noMultiLvlLbl val="0"/>
      </c:catAx>
      <c:valAx>
        <c:axId val="349410136"/>
        <c:scaling>
          <c:orientation val="minMax"/>
          <c:max val="0.5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49407784"/>
        <c:crosses val="autoZero"/>
        <c:crossBetween val="between"/>
        <c:minorUnit val="2.0000000000000004E-2"/>
      </c:valAx>
    </c:plotArea>
    <c:legend>
      <c:legendPos val="b"/>
      <c:layout>
        <c:manualLayout>
          <c:xMode val="edge"/>
          <c:yMode val="edge"/>
          <c:x val="0.35996120050211117"/>
          <c:y val="0.9124876265466817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473822586512701E-2"/>
          <c:y val="3.1038079985764491E-2"/>
          <c:w val="0.88562523039184671"/>
          <c:h val="0.690941323012589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 Suspension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Asian M</c:v>
                </c:pt>
                <c:pt idx="1">
                  <c:v>Asian F</c:v>
                </c:pt>
                <c:pt idx="2">
                  <c:v>Black M</c:v>
                </c:pt>
                <c:pt idx="3">
                  <c:v>Black F</c:v>
                </c:pt>
                <c:pt idx="4">
                  <c:v>Hispanic M</c:v>
                </c:pt>
                <c:pt idx="5">
                  <c:v>Hispanic F</c:v>
                </c:pt>
                <c:pt idx="6">
                  <c:v>White M</c:v>
                </c:pt>
                <c:pt idx="7">
                  <c:v>White F</c:v>
                </c:pt>
                <c:pt idx="8">
                  <c:v>Multi-Racial M</c:v>
                </c:pt>
                <c:pt idx="9">
                  <c:v>Multi-Racial F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2.5718608169440244E-2</c:v>
                </c:pt>
                <c:pt idx="1">
                  <c:v>2.3411371237458192E-2</c:v>
                </c:pt>
                <c:pt idx="2">
                  <c:v>0.10196616369455876</c:v>
                </c:pt>
                <c:pt idx="3">
                  <c:v>5.8083252662149081E-2</c:v>
                </c:pt>
                <c:pt idx="4">
                  <c:v>8.019207683073229E-2</c:v>
                </c:pt>
                <c:pt idx="5">
                  <c:v>4.6678870292887031E-2</c:v>
                </c:pt>
                <c:pt idx="6">
                  <c:v>5.1948051948051951E-2</c:v>
                </c:pt>
                <c:pt idx="7">
                  <c:v>1.9880715705765408E-2</c:v>
                </c:pt>
                <c:pt idx="8">
                  <c:v>7.0000000000000007E-2</c:v>
                </c:pt>
                <c:pt idx="9">
                  <c:v>5.7000000000000002E-2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2+ Suspensions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Asian M</c:v>
                </c:pt>
                <c:pt idx="1">
                  <c:v>Asian F</c:v>
                </c:pt>
                <c:pt idx="2">
                  <c:v>Black M</c:v>
                </c:pt>
                <c:pt idx="3">
                  <c:v>Black F</c:v>
                </c:pt>
                <c:pt idx="4">
                  <c:v>Hispanic M</c:v>
                </c:pt>
                <c:pt idx="5">
                  <c:v>Hispanic F</c:v>
                </c:pt>
                <c:pt idx="6">
                  <c:v>White M</c:v>
                </c:pt>
                <c:pt idx="7">
                  <c:v>White F</c:v>
                </c:pt>
                <c:pt idx="8">
                  <c:v>Multi-Racial M</c:v>
                </c:pt>
                <c:pt idx="9">
                  <c:v>Multi-Racial F</c:v>
                </c:pt>
              </c:strCache>
            </c:strRef>
          </c:cat>
          <c:val>
            <c:numRef>
              <c:f>Sheet1!$C$2:$C$11</c:f>
              <c:numCache>
                <c:formatCode>0.0%</c:formatCode>
                <c:ptCount val="10"/>
                <c:pt idx="0">
                  <c:v>1.9667170953101363E-2</c:v>
                </c:pt>
                <c:pt idx="1">
                  <c:v>5.016722408026756E-3</c:v>
                </c:pt>
                <c:pt idx="2">
                  <c:v>0.11294010059442158</c:v>
                </c:pt>
                <c:pt idx="3">
                  <c:v>5.1306873184898356E-2</c:v>
                </c:pt>
                <c:pt idx="4">
                  <c:v>6.4945978391356546E-2</c:v>
                </c:pt>
                <c:pt idx="5">
                  <c:v>2.8765690376569036E-2</c:v>
                </c:pt>
                <c:pt idx="6">
                  <c:v>5.4545454545454543E-2</c:v>
                </c:pt>
                <c:pt idx="7">
                  <c:v>2.186878727634195E-2</c:v>
                </c:pt>
                <c:pt idx="8">
                  <c:v>8.8999999999999996E-2</c:v>
                </c:pt>
                <c:pt idx="9">
                  <c:v>5.0999999999999997E-2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49403472"/>
        <c:axId val="349403080"/>
      </c:barChart>
      <c:catAx>
        <c:axId val="349403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349403080"/>
        <c:crosses val="autoZero"/>
        <c:auto val="1"/>
        <c:lblAlgn val="ctr"/>
        <c:lblOffset val="100"/>
        <c:noMultiLvlLbl val="0"/>
      </c:catAx>
      <c:valAx>
        <c:axId val="349403080"/>
        <c:scaling>
          <c:orientation val="minMax"/>
          <c:max val="0.30000000000000004"/>
        </c:scaling>
        <c:delete val="0"/>
        <c:axPos val="l"/>
        <c:numFmt formatCode="0%" sourceLinked="0"/>
        <c:majorTickMark val="none"/>
        <c:minorTickMark val="none"/>
        <c:tickLblPos val="nextTo"/>
        <c:crossAx val="349403472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57532807738480285"/>
          <c:y val="9.85627804588943E-2"/>
          <c:w val="0.40553864721529381"/>
          <c:h val="6.9117355792302937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4154589371980675E-3"/>
                  <c:y val="9.52381130930095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246376811594203E-3"/>
                  <c:y val="1.9047622618601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077294685990338E-2"/>
                  <c:y val="2.14285754459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154589371980675E-3"/>
                  <c:y val="1.9047622618601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0.505</c:v>
                </c:pt>
                <c:pt idx="1">
                  <c:v>0.505</c:v>
                </c:pt>
                <c:pt idx="2">
                  <c:v>0.46300000000000002</c:v>
                </c:pt>
                <c:pt idx="3">
                  <c:v>0.53700000000000003</c:v>
                </c:pt>
                <c:pt idx="4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08212560386472E-2"/>
                  <c:y val="-2.3809523809522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6569858115561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246376811594203E-3"/>
                  <c:y val="-7.14285848197571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6618357487922701E-3"/>
                  <c:y val="-2.3809523809523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0.58099999999999996</c:v>
                </c:pt>
                <c:pt idx="1">
                  <c:v>0.53800000000000003</c:v>
                </c:pt>
                <c:pt idx="2">
                  <c:v>0.53400000000000003</c:v>
                </c:pt>
                <c:pt idx="3">
                  <c:v>0.58199999999999996</c:v>
                </c:pt>
                <c:pt idx="4">
                  <c:v>0.55600000000000005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9404648"/>
        <c:axId val="349405040"/>
      </c:barChart>
      <c:catAx>
        <c:axId val="349404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9405040"/>
        <c:crosses val="autoZero"/>
        <c:auto val="1"/>
        <c:lblAlgn val="ctr"/>
        <c:lblOffset val="100"/>
        <c:noMultiLvlLbl val="0"/>
      </c:catAx>
      <c:valAx>
        <c:axId val="349405040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crossAx val="349404648"/>
        <c:crosses val="autoZero"/>
        <c:crossBetween val="between"/>
        <c:majorUnit val="0.1"/>
        <c:minorUnit val="2.0000000000000004E-2"/>
      </c:valAx>
    </c:plotArea>
    <c:legend>
      <c:legendPos val="b"/>
      <c:layout>
        <c:manualLayout>
          <c:xMode val="edge"/>
          <c:yMode val="edge"/>
          <c:x val="0.18846361596104838"/>
          <c:y val="0.87201141207563027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95503822891703"/>
          <c:y val="7.0869141357330329E-2"/>
          <c:w val="0.83547491346190417"/>
          <c:h val="0.621717472815897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154589371980675E-3"/>
                  <c:y val="-9.523809523809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6618357487922267E-3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492753623188406E-2"/>
                  <c:y val="7.1428571428571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32367149758463E-2"/>
                  <c:y val="7.1428571428571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0.14799999999999999</c:v>
                </c:pt>
                <c:pt idx="1">
                  <c:v>8.4000000000000005E-2</c:v>
                </c:pt>
                <c:pt idx="2">
                  <c:v>6.2E-2</c:v>
                </c:pt>
                <c:pt idx="3">
                  <c:v>0.23699999999999999</c:v>
                </c:pt>
                <c:pt idx="4">
                  <c:v>6.6000000000000003E-2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0096618357488E-2"/>
                  <c:y val="9.5236220472440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154399178363574E-2"/>
                  <c:y val="-2.38113985751781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140096618357488E-2"/>
                  <c:y val="2.3809523809523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985507246376899E-2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4154589371980675E-3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Multi-Racial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0.186</c:v>
                </c:pt>
                <c:pt idx="1">
                  <c:v>0.11</c:v>
                </c:pt>
                <c:pt idx="2">
                  <c:v>0.11799999999999999</c:v>
                </c:pt>
                <c:pt idx="3">
                  <c:v>0.26100000000000001</c:v>
                </c:pt>
                <c:pt idx="4">
                  <c:v>0.10100000000000001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9407000"/>
        <c:axId val="349407392"/>
      </c:barChart>
      <c:catAx>
        <c:axId val="349407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9407392"/>
        <c:crosses val="autoZero"/>
        <c:auto val="1"/>
        <c:lblAlgn val="ctr"/>
        <c:lblOffset val="100"/>
        <c:noMultiLvlLbl val="0"/>
      </c:catAx>
      <c:valAx>
        <c:axId val="349407392"/>
        <c:scaling>
          <c:orientation val="minMax"/>
          <c:max val="0.4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49407000"/>
        <c:crosses val="autoZero"/>
        <c:crossBetween val="between"/>
        <c:minorUnit val="2.0000000000000004E-2"/>
      </c:valAx>
    </c:plotArea>
    <c:legend>
      <c:legendPos val="b"/>
      <c:layout>
        <c:manualLayout>
          <c:xMode val="edge"/>
          <c:yMode val="edge"/>
          <c:x val="0.24401917151660393"/>
          <c:y val="0.85772572178477691"/>
          <c:w val="0.37669576629008328"/>
          <c:h val="6.6083802024746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BD0E-9EF0-45E9-B2A0-42950BC7D2DC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A3B45-128B-47A8-AD25-CBD07ECBC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84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701DAA-9646-40AF-83B0-52D1DE5383D9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57167E-076D-4E45-B69E-D3DDAAA1C4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6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7167E-076D-4E45-B69E-D3DDAAA1C4A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8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Asian M 37 Asian F 47	Black M 115 Black F 120	Hispanic M 381 Hispanic F 403</a:t>
            </a:r>
            <a:r>
              <a:rPr lang="en-US" baseline="0" dirty="0" smtClean="0"/>
              <a:t>       White M 80 White F 56	Other M 16 Other Female 15</a:t>
            </a:r>
            <a:endParaRPr lang="en-US" dirty="0" smtClean="0"/>
          </a:p>
          <a:p>
            <a:pPr marL="174708" indent="-17470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Asian M 7 Asian F 4 	Black M 32  Black F 17 	Hispanic M 92  Hispanic F 63 </a:t>
            </a:r>
            <a:r>
              <a:rPr lang="en-US" baseline="0" dirty="0" smtClean="0"/>
              <a:t>       White M 9  White F	11     Other M 7 Other Female 4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Hispanic-M-2653 Chronic/8124 Enrolled K-12</a:t>
            </a:r>
            <a:r>
              <a:rPr lang="en-US" dirty="0" smtClean="0"/>
              <a:t> </a:t>
            </a:r>
          </a:p>
          <a:p>
            <a:r>
              <a:rPr lang="en-US" dirty="0"/>
              <a:t>Black-M-609 Chronic/2131 Enrolled K-12</a:t>
            </a:r>
            <a:r>
              <a:rPr lang="en-US" dirty="0" smtClean="0"/>
              <a:t> </a:t>
            </a:r>
          </a:p>
          <a:p>
            <a:r>
              <a:rPr lang="en-US" dirty="0"/>
              <a:t>Asian-M-152 Chronic/648 Enrolled K-12</a:t>
            </a:r>
            <a:r>
              <a:rPr lang="en-US" dirty="0" smtClean="0"/>
              <a:t> </a:t>
            </a:r>
          </a:p>
          <a:p>
            <a:r>
              <a:rPr lang="en-US" dirty="0"/>
              <a:t>White-M-345 Chronic/1111 Enrolled K-12</a:t>
            </a:r>
            <a:r>
              <a:rPr lang="en-US" dirty="0" smtClean="0"/>
              <a:t> </a:t>
            </a:r>
          </a:p>
          <a:p>
            <a:r>
              <a:rPr lang="en-US" dirty="0"/>
              <a:t>Multi Racial-M-133 Chronic/403 Enrolled K-12</a:t>
            </a:r>
            <a:r>
              <a:rPr lang="en-US" dirty="0" smtClean="0"/>
              <a:t> </a:t>
            </a:r>
          </a:p>
          <a:p>
            <a:r>
              <a:rPr lang="en-US" dirty="0"/>
              <a:t>Hispanic-F-2281 Chronic/7497 Enrolled K-12</a:t>
            </a:r>
            <a:r>
              <a:rPr lang="en-US" dirty="0" smtClean="0"/>
              <a:t> </a:t>
            </a:r>
          </a:p>
          <a:p>
            <a:r>
              <a:rPr lang="en-US" dirty="0"/>
              <a:t>Black-F-539 Chronic/2031 Enrolled K-12</a:t>
            </a:r>
            <a:r>
              <a:rPr lang="en-US" dirty="0" smtClean="0"/>
              <a:t> </a:t>
            </a:r>
          </a:p>
          <a:p>
            <a:r>
              <a:rPr lang="en-US" dirty="0"/>
              <a:t>Asian-F-134 Chronic/582 Enrolled K-12</a:t>
            </a:r>
            <a:r>
              <a:rPr lang="en-US" dirty="0" smtClean="0"/>
              <a:t> </a:t>
            </a:r>
          </a:p>
          <a:p>
            <a:r>
              <a:rPr lang="en-US" dirty="0"/>
              <a:t>White-F-296 Chronic/969 Enrolled K-12</a:t>
            </a:r>
            <a:r>
              <a:rPr lang="en-US" dirty="0" smtClean="0"/>
              <a:t> </a:t>
            </a:r>
          </a:p>
          <a:p>
            <a:r>
              <a:rPr lang="en-US" dirty="0"/>
              <a:t>Multi Racial-F-139 Chronic/362 Enrolled K-12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E221A-28F8-475E-9AA4-D3D5B551F883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1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9FDE346-0B11-49FF-B145-07098F050B8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5C82D0-7F6A-43CB-93A9-58930AD05F3D}" type="datetimeFigureOut">
              <a:rPr lang="en-US" smtClean="0"/>
              <a:t>5/13/2015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64" r:id="rId4"/>
    <p:sldLayoutId id="2147484565" r:id="rId5"/>
    <p:sldLayoutId id="2147484566" r:id="rId6"/>
    <p:sldLayoutId id="2147484567" r:id="rId7"/>
    <p:sldLayoutId id="2147484568" r:id="rId8"/>
    <p:sldLayoutId id="2147484569" r:id="rId9"/>
    <p:sldLayoutId id="2147484570" r:id="rId10"/>
    <p:sldLayoutId id="21474845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543800" cy="29827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6000" b="1" dirty="0">
                <a:solidFill>
                  <a:srgbClr val="C00000"/>
                </a:solidFill>
              </a:rPr>
              <a:t/>
            </a:r>
            <a:br>
              <a:rPr lang="en-US" sz="6000" b="1" dirty="0">
                <a:solidFill>
                  <a:srgbClr val="C00000"/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5300" b="1" dirty="0" smtClean="0">
                <a:solidFill>
                  <a:srgbClr val="C00000"/>
                </a:solidFill>
              </a:rPr>
              <a:t>“Males </a:t>
            </a:r>
            <a:r>
              <a:rPr lang="en-US" sz="5300" b="1" dirty="0">
                <a:solidFill>
                  <a:srgbClr val="C00000"/>
                </a:solidFill>
              </a:rPr>
              <a:t>of </a:t>
            </a:r>
            <a:r>
              <a:rPr lang="en-US" sz="5300" b="1" dirty="0" smtClean="0">
                <a:solidFill>
                  <a:srgbClr val="C00000"/>
                </a:solidFill>
              </a:rPr>
              <a:t>Color” </a:t>
            </a:r>
            <a:br>
              <a:rPr lang="en-US" sz="5300" b="1" dirty="0" smtClean="0">
                <a:solidFill>
                  <a:srgbClr val="C00000"/>
                </a:solidFill>
              </a:rPr>
            </a:br>
            <a:r>
              <a:rPr lang="en-US" sz="5300" b="1" dirty="0" smtClean="0">
                <a:solidFill>
                  <a:srgbClr val="C00000"/>
                </a:solidFill>
              </a:rPr>
              <a:t>Initiative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A Presentation to the Providence School Board </a:t>
            </a:r>
            <a:br>
              <a:rPr lang="en-US" sz="3100" dirty="0" smtClean="0"/>
            </a:br>
            <a:r>
              <a:rPr lang="en-US" sz="3100" dirty="0" smtClean="0"/>
              <a:t>May 11, 2015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371" y="1829794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273" y="1833177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74" y="1833177"/>
            <a:ext cx="1827226" cy="121815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6246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01" y="539629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003" y="539629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9" name="Picture 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01" y="3039110"/>
            <a:ext cx="3210500" cy="122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3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91" y="0"/>
            <a:ext cx="8485484" cy="6858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SY 2013 –14 Out of School Suspension Data by Race and Gender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306250"/>
              </p:ext>
            </p:extLst>
          </p:nvPr>
        </p:nvGraphicFramePr>
        <p:xfrm>
          <a:off x="39990" y="762000"/>
          <a:ext cx="8265809" cy="4655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991" y="6266298"/>
            <a:ext cx="8432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 :</a:t>
            </a:r>
            <a:r>
              <a:rPr lang="en-US" sz="1600" dirty="0">
                <a:solidFill>
                  <a:prstClr val="black"/>
                </a:solidFill>
              </a:rPr>
              <a:t>Native American and Pacific Islander data suppressed due to low numbers in </a:t>
            </a:r>
            <a:r>
              <a:rPr lang="en-US" sz="1600" dirty="0" smtClean="0">
                <a:solidFill>
                  <a:prstClr val="black"/>
                </a:solidFill>
              </a:rPr>
              <a:t>population</a:t>
            </a:r>
          </a:p>
          <a:p>
            <a:pPr marL="640080"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24,435 (n = total PPSD  population 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91" y="5001628"/>
            <a:ext cx="79810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Takeaways:</a:t>
            </a:r>
          </a:p>
          <a:p>
            <a:pPr indent="-91440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b="1" dirty="0" smtClean="0"/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Black males are disproportionately suspended compared to other </a:t>
            </a:r>
          </a:p>
          <a:p>
            <a:pPr>
              <a:buClr>
                <a:srgbClr val="C0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racial subgroups. Hispanic males have the third-highest rates of OSS.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2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609600"/>
          </a:xfrm>
        </p:spPr>
        <p:txBody>
          <a:bodyPr>
            <a:normAutofit fontScale="90000"/>
          </a:bodyPr>
          <a:lstStyle/>
          <a:p>
            <a:r>
              <a:rPr lang="en-US" sz="2850" dirty="0" smtClean="0">
                <a:solidFill>
                  <a:schemeClr val="tx1"/>
                </a:solidFill>
              </a:rPr>
              <a:t>2013 ReadiStep/PSAT Participation  </a:t>
            </a:r>
            <a:r>
              <a:rPr lang="en-US" sz="2850" dirty="0">
                <a:solidFill>
                  <a:schemeClr val="tx1"/>
                </a:solidFill>
              </a:rPr>
              <a:t>Rates by Race and </a:t>
            </a:r>
            <a:r>
              <a:rPr lang="en-US" sz="2850" dirty="0" smtClean="0">
                <a:solidFill>
                  <a:schemeClr val="tx1"/>
                </a:solidFill>
              </a:rPr>
              <a:t>Gender</a:t>
            </a:r>
            <a:endParaRPr lang="en-US" sz="285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2432155"/>
              </p:ext>
            </p:extLst>
          </p:nvPr>
        </p:nvGraphicFramePr>
        <p:xfrm>
          <a:off x="152400" y="762000"/>
          <a:ext cx="5257800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10200" y="914400"/>
            <a:ext cx="3124200" cy="50292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 marL="228600" indent="-182880">
              <a:lnSpc>
                <a:spcPct val="11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Hispanic males had the second-lowest participation rate for ReadiStep/PSAT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136" y="5780782"/>
            <a:ext cx="843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: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Native </a:t>
            </a:r>
            <a:r>
              <a:rPr lang="en-US" sz="1600" dirty="0">
                <a:solidFill>
                  <a:prstClr val="black"/>
                </a:solidFill>
              </a:rPr>
              <a:t>American and Pacific Islander data suppressed due to low numbers in </a:t>
            </a:r>
            <a:r>
              <a:rPr lang="en-US" sz="1600" dirty="0" smtClean="0">
                <a:solidFill>
                  <a:prstClr val="black"/>
                </a:solidFill>
              </a:rPr>
              <a:t>population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 Students in grade 9 take the CollegeBoard ReadiStep; students in grades 10-11 take PSAT.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6,969 (n = students grades  9-11, 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6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610600" cy="6096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SY 2013 –14 AP Course Participation Rates by Race and Gender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5644748"/>
              </p:ext>
            </p:extLst>
          </p:nvPr>
        </p:nvGraphicFramePr>
        <p:xfrm>
          <a:off x="13855" y="693003"/>
          <a:ext cx="5257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05400" y="990600"/>
            <a:ext cx="3429000" cy="5181324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AP Course Participation is an indicator for future college enrollment.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Hispanic males had the lowest  AP participation rates of all the subgroups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Black </a:t>
            </a:r>
            <a:r>
              <a:rPr lang="en-US" sz="2400" dirty="0">
                <a:solidFill>
                  <a:prstClr val="black"/>
                </a:solidFill>
              </a:rPr>
              <a:t>males had the </a:t>
            </a:r>
            <a:r>
              <a:rPr lang="en-US" sz="2400" dirty="0" smtClean="0">
                <a:solidFill>
                  <a:prstClr val="black"/>
                </a:solidFill>
              </a:rPr>
              <a:t>third-lowest  </a:t>
            </a:r>
            <a:r>
              <a:rPr lang="en-US" sz="2400" dirty="0">
                <a:solidFill>
                  <a:prstClr val="black"/>
                </a:solidFill>
              </a:rPr>
              <a:t>AP participation rates of all the </a:t>
            </a:r>
            <a:r>
              <a:rPr lang="en-US" sz="2400" dirty="0" smtClean="0">
                <a:solidFill>
                  <a:prstClr val="black"/>
                </a:solidFill>
              </a:rPr>
              <a:t>subgroups</a:t>
            </a:r>
            <a:endParaRPr lang="en-US" sz="2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600" dirty="0" smtClean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6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513" y="5780782"/>
            <a:ext cx="843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:</a:t>
            </a:r>
            <a:endParaRPr lang="en-US" sz="1600" u="sng" dirty="0" smtClean="0">
              <a:solidFill>
                <a:prstClr val="black"/>
              </a:solidFill>
            </a:endParaRP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Chart indicate rates of participation in at least 1 AP course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Native American and Pacific Islander data suppressed due to low numbers in </a:t>
            </a:r>
            <a:r>
              <a:rPr lang="en-US" sz="1600" dirty="0" smtClean="0">
                <a:solidFill>
                  <a:prstClr val="black"/>
                </a:solidFill>
              </a:rPr>
              <a:t>population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9,111 (n = total high school students ,excluding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38200" y="3124200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8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Males of Color in Providence Schools: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lower graduation rates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higher drop out rates </a:t>
            </a:r>
          </a:p>
          <a:p>
            <a:pPr lvl="1"/>
            <a:r>
              <a:rPr lang="en-US" dirty="0" smtClean="0"/>
              <a:t>are disproportionately suspended from school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lower attendance than the district average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chronically absent more than other groups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articipate less in PSAT and other college prep tests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articipate less in Advanced Placement (college prep) courses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8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Males of Color Implementation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Draft Policy on “Institutionalized Racial Equity”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r>
              <a:rPr lang="en-US" i="1" dirty="0" smtClean="0"/>
              <a:t>Equality: Everyone gets a pair of shoes.</a:t>
            </a:r>
          </a:p>
          <a:p>
            <a:pPr marL="411480" lvl="1" indent="0">
              <a:buNone/>
            </a:pPr>
            <a:r>
              <a:rPr lang="en-US" i="1" dirty="0" smtClean="0"/>
              <a:t>Equity: Everyone gets a pair of shoes that fit.</a:t>
            </a:r>
          </a:p>
          <a:p>
            <a:pPr marL="411480" lvl="1" indent="0">
              <a:buNone/>
            </a:pPr>
            <a:endParaRPr lang="en-US" i="1" dirty="0" smtClean="0"/>
          </a:p>
          <a:p>
            <a:pPr lvl="1"/>
            <a:r>
              <a:rPr lang="en-US" dirty="0" smtClean="0"/>
              <a:t>Acknowledgement that inequities exist in PPSD practices and procedures resulting in lower academic achievement for Males of Color </a:t>
            </a:r>
          </a:p>
          <a:p>
            <a:pPr lvl="1"/>
            <a:r>
              <a:rPr lang="en-US" dirty="0" smtClean="0"/>
              <a:t>Identify and eliminate racial inequities</a:t>
            </a:r>
          </a:p>
          <a:p>
            <a:pPr lvl="1"/>
            <a:r>
              <a:rPr lang="en-US" dirty="0" smtClean="0"/>
              <a:t>Racial Equity becomes an embedded value within the District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8401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Males of Color Implementation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Institutional Equity (continued)</a:t>
            </a:r>
          </a:p>
          <a:p>
            <a:pPr lvl="2"/>
            <a:r>
              <a:rPr lang="en-US" dirty="0" smtClean="0"/>
              <a:t>School Board will consider adoption of Policy on Institutionalized Equity</a:t>
            </a:r>
          </a:p>
          <a:p>
            <a:pPr lvl="2"/>
            <a:r>
              <a:rPr lang="en-US" dirty="0" smtClean="0"/>
              <a:t>School Board will engage in broad community discussion of how race, language and culture affect the district</a:t>
            </a:r>
          </a:p>
          <a:p>
            <a:pPr lvl="2"/>
            <a:r>
              <a:rPr lang="en-US" dirty="0" smtClean="0"/>
              <a:t>Town hall forums and public hearings to gain feedback</a:t>
            </a:r>
          </a:p>
          <a:p>
            <a:pPr lvl="1"/>
            <a:r>
              <a:rPr lang="en-US" dirty="0" smtClean="0"/>
              <a:t>Data Collection</a:t>
            </a:r>
          </a:p>
          <a:p>
            <a:pPr lvl="2"/>
            <a:r>
              <a:rPr lang="en-US" dirty="0" smtClean="0"/>
              <a:t>Tracking progress of performance indicators; examples include:</a:t>
            </a:r>
          </a:p>
          <a:p>
            <a:pPr lvl="3"/>
            <a:r>
              <a:rPr lang="en-US" dirty="0" smtClean="0"/>
              <a:t>Academic Achievement and Attendance</a:t>
            </a:r>
          </a:p>
          <a:p>
            <a:pPr lvl="3"/>
            <a:r>
              <a:rPr lang="en-US" dirty="0" smtClean="0"/>
              <a:t>Graduation Rates and Drop Out Rates</a:t>
            </a:r>
          </a:p>
          <a:p>
            <a:pPr lvl="3"/>
            <a:r>
              <a:rPr lang="en-US" dirty="0" smtClean="0"/>
              <a:t>FAFSA Completions and PSAT Participation</a:t>
            </a:r>
          </a:p>
          <a:p>
            <a:pPr lvl="3"/>
            <a:r>
              <a:rPr lang="en-US" dirty="0" smtClean="0"/>
              <a:t>Student Discipline Referrals</a:t>
            </a:r>
          </a:p>
          <a:p>
            <a:pPr lvl="3"/>
            <a:r>
              <a:rPr lang="en-US" dirty="0" smtClean="0"/>
              <a:t>Special Education Referrals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4487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Males of Color Implementation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Culturally Reflective Curriculum</a:t>
            </a:r>
          </a:p>
          <a:p>
            <a:pPr lvl="2"/>
            <a:r>
              <a:rPr lang="en-US" dirty="0" smtClean="0"/>
              <a:t>Coursework with greater cultural relevance</a:t>
            </a:r>
          </a:p>
          <a:p>
            <a:pPr lvl="1"/>
            <a:r>
              <a:rPr lang="en-US" dirty="0" smtClean="0"/>
              <a:t>Greater Role and Presence of Men of Color</a:t>
            </a:r>
          </a:p>
          <a:p>
            <a:pPr lvl="2"/>
            <a:r>
              <a:rPr lang="en-US" dirty="0" smtClean="0"/>
              <a:t>More involvement from parents and community leaders</a:t>
            </a:r>
          </a:p>
          <a:p>
            <a:pPr lvl="2"/>
            <a:r>
              <a:rPr lang="en-US" dirty="0" smtClean="0"/>
              <a:t>Recognition of the value of these important contributions</a:t>
            </a:r>
          </a:p>
          <a:p>
            <a:pPr lvl="1"/>
            <a:r>
              <a:rPr lang="en-US" dirty="0" smtClean="0"/>
              <a:t>Address Student Discipline </a:t>
            </a:r>
          </a:p>
          <a:p>
            <a:pPr lvl="2"/>
            <a:r>
              <a:rPr lang="en-US" dirty="0" smtClean="0"/>
              <a:t>Review of District “Code of Conduct” – IN PROGRESS</a:t>
            </a:r>
          </a:p>
          <a:p>
            <a:pPr lvl="3"/>
            <a:r>
              <a:rPr lang="en-US" dirty="0" smtClean="0"/>
              <a:t>Ensure policies are fair and equitable</a:t>
            </a:r>
          </a:p>
          <a:p>
            <a:pPr lvl="2"/>
            <a:r>
              <a:rPr lang="en-US" dirty="0" smtClean="0"/>
              <a:t>MOU between PPSD and Providence Police – COMPLETED</a:t>
            </a:r>
          </a:p>
          <a:p>
            <a:pPr lvl="3"/>
            <a:r>
              <a:rPr lang="en-US" dirty="0" smtClean="0"/>
              <a:t>Greater discretion for school principals</a:t>
            </a:r>
          </a:p>
          <a:p>
            <a:pPr lvl="2"/>
            <a:r>
              <a:rPr lang="en-US" dirty="0" smtClean="0"/>
              <a:t>Training for teachers and administrators – Restorative Practices</a:t>
            </a:r>
          </a:p>
        </p:txBody>
      </p:sp>
    </p:spTree>
    <p:extLst>
      <p:ext uri="{BB962C8B-B14F-4D97-AF65-F5344CB8AC3E}">
        <p14:creationId xmlns:p14="http://schemas.microsoft.com/office/powerpoint/2010/main" val="389131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543800" cy="29827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5300" b="1" dirty="0" smtClean="0">
                <a:solidFill>
                  <a:srgbClr val="C00000"/>
                </a:solidFill>
              </a:rPr>
              <a:t>“Males </a:t>
            </a:r>
            <a:r>
              <a:rPr lang="en-US" sz="5300" b="1" dirty="0">
                <a:solidFill>
                  <a:srgbClr val="C00000"/>
                </a:solidFill>
              </a:rPr>
              <a:t>of </a:t>
            </a:r>
            <a:r>
              <a:rPr lang="en-US" sz="5300" b="1" dirty="0" smtClean="0">
                <a:solidFill>
                  <a:srgbClr val="C00000"/>
                </a:solidFill>
              </a:rPr>
              <a:t>Color” Initiative</a:t>
            </a:r>
            <a:br>
              <a:rPr lang="en-US" sz="5300" b="1" dirty="0" smtClean="0">
                <a:solidFill>
                  <a:srgbClr val="C00000"/>
                </a:solidFill>
              </a:rPr>
            </a:br>
            <a:r>
              <a:rPr lang="en-US" sz="5300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THANK YOU!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371" y="1829794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273" y="1833177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74" y="1833177"/>
            <a:ext cx="1827226" cy="121815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6246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01" y="539629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003" y="539629"/>
            <a:ext cx="1827226" cy="1218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9" name="Picture 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01" y="3039110"/>
            <a:ext cx="3210500" cy="122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4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Council of Great City Schools </a:t>
            </a:r>
            <a:r>
              <a:rPr lang="en-US" dirty="0" smtClean="0"/>
              <a:t>“Males of Color” Pledge</a:t>
            </a:r>
          </a:p>
          <a:p>
            <a:r>
              <a:rPr lang="en-US" dirty="0" smtClean="0"/>
              <a:t>Emerged from Trayvon Martin verdict in 2013</a:t>
            </a:r>
          </a:p>
          <a:p>
            <a:r>
              <a:rPr lang="en-US" dirty="0" smtClean="0"/>
              <a:t>Pledge signed July 2014 by Superintendent Lusi and School Board President Oliveira</a:t>
            </a:r>
          </a:p>
          <a:p>
            <a:r>
              <a:rPr lang="en-US" dirty="0" smtClean="0"/>
              <a:t>Providence Public School District (PPSD) joins 59 other urban school districts</a:t>
            </a:r>
          </a:p>
          <a:p>
            <a:r>
              <a:rPr lang="en-US" dirty="0" smtClean="0"/>
              <a:t>Key Points:</a:t>
            </a:r>
          </a:p>
          <a:p>
            <a:pPr lvl="1"/>
            <a:r>
              <a:rPr lang="en-US" dirty="0" smtClean="0"/>
              <a:t>Recognition that academic achievement for Males of Color is well below what is expected for success in college and career</a:t>
            </a:r>
          </a:p>
          <a:p>
            <a:pPr lvl="1"/>
            <a:r>
              <a:rPr lang="en-US" dirty="0" smtClean="0"/>
              <a:t>Recognition that Males of Color are disproportionately suspended from school and exhibit higher chronic absenteeism</a:t>
            </a:r>
          </a:p>
          <a:p>
            <a:r>
              <a:rPr lang="en-US" dirty="0" smtClean="0"/>
              <a:t>PPSD committed to examining how issues of race, language and culture affect the work of our district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3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Linkage with “My Brother’s Keeper”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620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President Obama’s “My Brother’s Keeper” Initiative</a:t>
            </a:r>
          </a:p>
          <a:p>
            <a:pPr lvl="1"/>
            <a:r>
              <a:rPr lang="en-US" dirty="0" smtClean="0"/>
              <a:t>Mayor Taveras/City of Providence joined in 2014</a:t>
            </a:r>
          </a:p>
          <a:p>
            <a:pPr lvl="1"/>
            <a:r>
              <a:rPr lang="en-US" dirty="0" smtClean="0"/>
              <a:t>Identifies persistent opportunity gaps faced by boys and young men of color</a:t>
            </a:r>
          </a:p>
          <a:p>
            <a:pPr lvl="1"/>
            <a:r>
              <a:rPr lang="en-US" dirty="0" smtClean="0"/>
              <a:t>Ensures all young people can reach their full potential</a:t>
            </a:r>
          </a:p>
          <a:p>
            <a:pPr lvl="1"/>
            <a:r>
              <a:rPr lang="en-US" dirty="0" smtClean="0"/>
              <a:t>Includes access to basic health, nutrition and high quality early education serves</a:t>
            </a:r>
          </a:p>
          <a:p>
            <a:pPr lvl="1"/>
            <a:r>
              <a:rPr lang="en-US" dirty="0" smtClean="0"/>
              <a:t>Relies on partnerships with local communities and police to reduce violence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oals include: </a:t>
            </a:r>
          </a:p>
          <a:p>
            <a:pPr lvl="2"/>
            <a:r>
              <a:rPr lang="en-US" dirty="0" smtClean="0"/>
              <a:t>Ensuring all students read at grade level by 3</a:t>
            </a:r>
            <a:r>
              <a:rPr lang="en-US" baseline="30000" dirty="0" smtClean="0"/>
              <a:t>rd</a:t>
            </a:r>
            <a:r>
              <a:rPr lang="en-US" dirty="0" smtClean="0"/>
              <a:t> grade</a:t>
            </a:r>
          </a:p>
          <a:p>
            <a:pPr lvl="2"/>
            <a:r>
              <a:rPr lang="en-US" dirty="0" smtClean="0"/>
              <a:t>Ensuring all youth </a:t>
            </a:r>
            <a:r>
              <a:rPr lang="en-US" dirty="0"/>
              <a:t> </a:t>
            </a:r>
            <a:r>
              <a:rPr lang="en-US" dirty="0" smtClean="0"/>
              <a:t>graduate high school college- and career-ready</a:t>
            </a:r>
          </a:p>
          <a:p>
            <a:pPr lvl="2"/>
            <a:r>
              <a:rPr lang="en-US" dirty="0" smtClean="0"/>
              <a:t>Ensuring all out of school youth are employed</a:t>
            </a:r>
          </a:p>
          <a:p>
            <a:pPr lvl="2"/>
            <a:r>
              <a:rPr lang="en-US" dirty="0" smtClean="0"/>
              <a:t>Ensuring all youth remain safe from violent crime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9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/>
          <a:lstStyle/>
          <a:p>
            <a:r>
              <a:rPr lang="en-US" dirty="0" smtClean="0"/>
              <a:t>Data compiled by the PPSD’s</a:t>
            </a:r>
            <a:r>
              <a:rPr lang="en-US" b="1" dirty="0" smtClean="0"/>
              <a:t> 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Office of Research, Planning and </a:t>
            </a:r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Accountability – special thanks to Dr. Marco Andrade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en-US" dirty="0" smtClean="0"/>
              <a:t>Measures data from the 2013-14 School Year</a:t>
            </a:r>
          </a:p>
          <a:p>
            <a:r>
              <a:rPr lang="en-US" dirty="0" smtClean="0"/>
              <a:t>Includes:</a:t>
            </a:r>
          </a:p>
          <a:p>
            <a:pPr lvl="1"/>
            <a:r>
              <a:rPr lang="en-US" dirty="0" smtClean="0"/>
              <a:t>Population demographics of the School District</a:t>
            </a:r>
          </a:p>
          <a:p>
            <a:pPr lvl="1"/>
            <a:r>
              <a:rPr lang="en-US" dirty="0" smtClean="0"/>
              <a:t>Graduation Rates by Race and Gender</a:t>
            </a:r>
          </a:p>
          <a:p>
            <a:pPr lvl="1"/>
            <a:r>
              <a:rPr lang="en-US" dirty="0" smtClean="0"/>
              <a:t>Drop Out Rates by Race and Gender</a:t>
            </a:r>
          </a:p>
          <a:p>
            <a:pPr lvl="1"/>
            <a:r>
              <a:rPr lang="en-US" dirty="0" smtClean="0"/>
              <a:t>Attendance by Race and Gender</a:t>
            </a:r>
          </a:p>
          <a:p>
            <a:pPr lvl="1"/>
            <a:r>
              <a:rPr lang="en-US" dirty="0" smtClean="0"/>
              <a:t>Chronic Absenteeism by Race and Gender</a:t>
            </a:r>
          </a:p>
          <a:p>
            <a:pPr lvl="1"/>
            <a:r>
              <a:rPr lang="en-US" dirty="0" smtClean="0"/>
              <a:t>Out-of-School Suspension by Race and Gender</a:t>
            </a:r>
          </a:p>
          <a:p>
            <a:pPr lvl="1"/>
            <a:r>
              <a:rPr lang="en-US" dirty="0"/>
              <a:t>AP Course Participation Rates by Race and Sex</a:t>
            </a:r>
            <a:endParaRPr lang="en-US" dirty="0" smtClean="0"/>
          </a:p>
          <a:p>
            <a:pPr lvl="1"/>
            <a:r>
              <a:rPr lang="en-US" dirty="0"/>
              <a:t>2013 ReadiStep/PSAT Participation </a:t>
            </a:r>
            <a:r>
              <a:rPr lang="en-US" dirty="0" smtClean="0"/>
              <a:t>Rates </a:t>
            </a:r>
            <a:r>
              <a:rPr lang="en-US" dirty="0"/>
              <a:t>by Race and </a:t>
            </a:r>
            <a:r>
              <a:rPr lang="en-US" dirty="0" smtClean="0"/>
              <a:t>Gender</a:t>
            </a:r>
          </a:p>
          <a:p>
            <a:pPr lvl="1"/>
            <a:r>
              <a:rPr lang="en-US" dirty="0"/>
              <a:t>AP Course Participation Rates by Race and Sex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5" y="27709"/>
            <a:ext cx="8458200" cy="868362"/>
          </a:xfrm>
        </p:spPr>
        <p:txBody>
          <a:bodyPr/>
          <a:lstStyle/>
          <a:p>
            <a:r>
              <a:rPr lang="en-US" dirty="0" smtClean="0"/>
              <a:t>PPSD Population, SY 2013 - 2014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908757"/>
              </p:ext>
            </p:extLst>
          </p:nvPr>
        </p:nvGraphicFramePr>
        <p:xfrm>
          <a:off x="39991" y="1143000"/>
          <a:ext cx="834200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9144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991" y="5781815"/>
            <a:ext cx="843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: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i="1" dirty="0" smtClean="0">
                <a:solidFill>
                  <a:prstClr val="black"/>
                </a:solidFill>
              </a:rPr>
              <a:t>Other</a:t>
            </a:r>
            <a:r>
              <a:rPr lang="en-US" sz="1600" dirty="0" smtClean="0">
                <a:solidFill>
                  <a:prstClr val="black"/>
                </a:solidFill>
              </a:rPr>
              <a:t> category consists of Native American, Multi-Racial and Pacific Islander, which accounts for less than 5% of PPSD’s total population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24,686 (n = total PPSD population , 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609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2014 Graduation Rates by Race and Gender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5773612"/>
              </p:ext>
            </p:extLst>
          </p:nvPr>
        </p:nvGraphicFramePr>
        <p:xfrm>
          <a:off x="13855" y="693003"/>
          <a:ext cx="5257800" cy="517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05400" y="990600"/>
            <a:ext cx="3429000" cy="518132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</a:rPr>
              <a:t>Black males have the lowest graduation rate of all the racial subgroups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600" dirty="0" smtClean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</a:rPr>
              <a:t>Hispanic males have the third-lowest graduation rate of all the racial subgroups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460" y="5688449"/>
            <a:ext cx="8229600" cy="11695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u="sng" dirty="0" smtClean="0"/>
              <a:t>Notes</a:t>
            </a:r>
            <a:r>
              <a:rPr lang="en-US" sz="1400" dirty="0" smtClean="0"/>
              <a:t>:</a:t>
            </a:r>
            <a:endParaRPr lang="en-US" sz="1400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This chart represents  4-year graduation rates for the graduating class of 2014 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i="1" dirty="0" smtClean="0">
                <a:solidFill>
                  <a:prstClr val="black"/>
                </a:solidFill>
              </a:rPr>
              <a:t>Other</a:t>
            </a:r>
            <a:r>
              <a:rPr lang="en-US" sz="1400" dirty="0" smtClean="0">
                <a:solidFill>
                  <a:prstClr val="black"/>
                </a:solidFill>
              </a:rPr>
              <a:t> category consists of Native American, Multi-Racial and Pacific </a:t>
            </a:r>
            <a:r>
              <a:rPr lang="en-US" sz="1400" dirty="0">
                <a:solidFill>
                  <a:prstClr val="black"/>
                </a:solidFill>
              </a:rPr>
              <a:t>Islander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These rates include home instruction and </a:t>
            </a:r>
            <a:r>
              <a:rPr lang="en-US" sz="1400" dirty="0" smtClean="0">
                <a:solidFill>
                  <a:prstClr val="black"/>
                </a:solidFill>
              </a:rPr>
              <a:t>in-district charters (ACE, Times 2 ) students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Total </a:t>
            </a:r>
            <a:r>
              <a:rPr lang="en-US" sz="1400" i="1" dirty="0" smtClean="0">
                <a:solidFill>
                  <a:prstClr val="black"/>
                </a:solidFill>
              </a:rPr>
              <a:t> n </a:t>
            </a:r>
            <a:r>
              <a:rPr lang="en-US" sz="1400" dirty="0" smtClean="0">
                <a:solidFill>
                  <a:prstClr val="black"/>
                </a:solidFill>
              </a:rPr>
              <a:t> =  1270 (n = total graduates)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62000" y="24384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93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</p:spPr>
        <p:txBody>
          <a:bodyPr>
            <a:noAutofit/>
          </a:bodyPr>
          <a:lstStyle/>
          <a:p>
            <a:r>
              <a:rPr lang="en-US" sz="3900" dirty="0">
                <a:solidFill>
                  <a:schemeClr val="tx1"/>
                </a:solidFill>
              </a:rPr>
              <a:t>2014 Dropout Rates by Race and </a:t>
            </a:r>
            <a:r>
              <a:rPr lang="en-US" sz="3900" dirty="0" smtClean="0">
                <a:solidFill>
                  <a:schemeClr val="tx1"/>
                </a:solidFill>
              </a:rPr>
              <a:t>Gender</a:t>
            </a:r>
            <a:endParaRPr lang="en-US" sz="39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1739331"/>
              </p:ext>
            </p:extLst>
          </p:nvPr>
        </p:nvGraphicFramePr>
        <p:xfrm>
          <a:off x="152400" y="702209"/>
          <a:ext cx="5257800" cy="5165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10200" y="914400"/>
            <a:ext cx="3124200" cy="50292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</a:rPr>
              <a:t>Black and Hispanic males have the highest dropout rate of the four primary racial subgroups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2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5688449"/>
            <a:ext cx="8229600" cy="116955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u="sng" dirty="0" smtClean="0"/>
              <a:t>Notes</a:t>
            </a:r>
            <a:r>
              <a:rPr lang="en-US" sz="1400" dirty="0" smtClean="0"/>
              <a:t>:</a:t>
            </a:r>
            <a:endParaRPr lang="en-US" sz="1400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This chart represents  4-year graduation rates for the graduating class of 2014 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i="1" dirty="0">
                <a:solidFill>
                  <a:prstClr val="black"/>
                </a:solidFill>
              </a:rPr>
              <a:t>Other</a:t>
            </a:r>
            <a:r>
              <a:rPr lang="en-US" sz="1400" dirty="0">
                <a:solidFill>
                  <a:prstClr val="black"/>
                </a:solidFill>
              </a:rPr>
              <a:t> category consists of Native American, Multi-Racial and Pacific Islander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These rates include home instruction and </a:t>
            </a:r>
            <a:r>
              <a:rPr lang="en-US" sz="1400" dirty="0" smtClean="0">
                <a:solidFill>
                  <a:prstClr val="black"/>
                </a:solidFill>
              </a:rPr>
              <a:t>in-district charters (ACE, Times 2 ) students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Total </a:t>
            </a:r>
            <a:r>
              <a:rPr lang="en-US" sz="1400" i="1" dirty="0" smtClean="0">
                <a:solidFill>
                  <a:prstClr val="black"/>
                </a:solidFill>
              </a:rPr>
              <a:t>n</a:t>
            </a:r>
            <a:r>
              <a:rPr lang="en-US" sz="1400" dirty="0" smtClean="0">
                <a:solidFill>
                  <a:prstClr val="black"/>
                </a:solidFill>
              </a:rPr>
              <a:t> = 246 (n = total dropouts)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32114" y="3200400"/>
            <a:ext cx="4267200" cy="8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93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sz="3400" dirty="0" smtClean="0">
                <a:solidFill>
                  <a:schemeClr val="tx1"/>
                </a:solidFill>
              </a:rPr>
              <a:t>SY 2013-14 Attendance Rates by </a:t>
            </a:r>
            <a:r>
              <a:rPr lang="en-US" sz="3400" dirty="0">
                <a:solidFill>
                  <a:schemeClr val="tx1"/>
                </a:solidFill>
              </a:rPr>
              <a:t>Race and </a:t>
            </a:r>
            <a:r>
              <a:rPr lang="en-US" sz="3400" dirty="0" smtClean="0">
                <a:solidFill>
                  <a:schemeClr val="tx1"/>
                </a:solidFill>
              </a:rPr>
              <a:t>Gender</a:t>
            </a:r>
            <a:endParaRPr lang="en-US" sz="3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3746235"/>
              </p:ext>
            </p:extLst>
          </p:nvPr>
        </p:nvGraphicFramePr>
        <p:xfrm>
          <a:off x="152400" y="646792"/>
          <a:ext cx="5638800" cy="5398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715000" y="838200"/>
            <a:ext cx="2895600" cy="57912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>
                <a:solidFill>
                  <a:prstClr val="black"/>
                </a:solidFill>
              </a:rPr>
              <a:t>The gaps between Black and Hispanic males versus Black and Hispanic females is</a:t>
            </a:r>
            <a:r>
              <a:rPr lang="en-US" sz="2200" b="1" dirty="0" smtClean="0">
                <a:solidFill>
                  <a:prstClr val="black"/>
                </a:solidFill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sym typeface="Symbol"/>
              </a:rPr>
              <a:t>less than </a:t>
            </a:r>
            <a:r>
              <a:rPr lang="en-US" sz="2200" dirty="0" smtClean="0">
                <a:solidFill>
                  <a:prstClr val="black"/>
                </a:solidFill>
                <a:sym typeface="Symbol"/>
              </a:rPr>
              <a:t>1% point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>
                <a:solidFill>
                  <a:prstClr val="black"/>
                </a:solidFill>
              </a:rPr>
              <a:t> The gap between Black and Hispanic male attendance and the highest attendance rate is </a:t>
            </a: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 smtClean="0">
                <a:solidFill>
                  <a:prstClr val="black"/>
                </a:solidFill>
                <a:sym typeface="Symbol"/>
              </a:rPr>
              <a:t>    less than </a:t>
            </a:r>
            <a:r>
              <a:rPr lang="en-US" sz="2200" dirty="0" smtClean="0">
                <a:solidFill>
                  <a:prstClr val="black"/>
                </a:solidFill>
                <a:sym typeface="Symbol"/>
              </a:rPr>
              <a:t>3% points</a:t>
            </a:r>
            <a:endParaRPr lang="en-US" sz="220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991" y="5867400"/>
            <a:ext cx="843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 :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Native American and Pacific Islander data suppressed due to low numbers in population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Chart includes students enrolled at PPSD at any  point in SY13-14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24,686 (n = total  PPSD population, 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66800" y="28194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84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458200" cy="609600"/>
          </a:xfrm>
        </p:spPr>
        <p:txBody>
          <a:bodyPr>
            <a:noAutofit/>
          </a:bodyPr>
          <a:lstStyle/>
          <a:p>
            <a:r>
              <a:rPr lang="en-US" sz="2950" dirty="0" smtClean="0">
                <a:solidFill>
                  <a:schemeClr val="tx1"/>
                </a:solidFill>
              </a:rPr>
              <a:t>SY 2013–14 Chronic Absence Rates by Race and Gender</a:t>
            </a:r>
            <a:endParaRPr lang="en-US" sz="295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33479839"/>
              </p:ext>
            </p:extLst>
          </p:nvPr>
        </p:nvGraphicFramePr>
        <p:xfrm>
          <a:off x="13855" y="693003"/>
          <a:ext cx="5257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05400" y="990600"/>
            <a:ext cx="3429000" cy="518132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prstClr val="black"/>
                </a:solidFill>
              </a:rPr>
              <a:t>Takeaways: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Hispanic males have the third-highest rate of chronic absence, behind </a:t>
            </a:r>
            <a:r>
              <a:rPr lang="en-US" sz="2400" i="1" dirty="0" smtClean="0">
                <a:solidFill>
                  <a:prstClr val="black"/>
                </a:solidFill>
              </a:rPr>
              <a:t>multi-racial </a:t>
            </a:r>
            <a:r>
              <a:rPr lang="en-US" sz="2400" dirty="0" smtClean="0">
                <a:solidFill>
                  <a:prstClr val="black"/>
                </a:solidFill>
              </a:rPr>
              <a:t>males and females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Black males have the second – lowest rate of chronic absence among males, and the fourth – lowest rate overall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6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>
              <a:solidFill>
                <a:prstClr val="black"/>
              </a:solidFill>
            </a:endParaRPr>
          </a:p>
          <a:p>
            <a:pPr marL="171450" lvl="0" indent="-171450">
              <a:spcBef>
                <a:spcPts val="0"/>
              </a:spcBef>
            </a:pPr>
            <a:endParaRPr lang="en-US" sz="1200" i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858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991" y="5818163"/>
            <a:ext cx="8432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600" u="sng" dirty="0" smtClean="0">
                <a:solidFill>
                  <a:prstClr val="black"/>
                </a:solidFill>
              </a:rPr>
              <a:t>Notes</a:t>
            </a:r>
            <a:r>
              <a:rPr lang="en-US" sz="1600" dirty="0" smtClean="0">
                <a:solidFill>
                  <a:prstClr val="black"/>
                </a:solidFill>
              </a:rPr>
              <a:t> :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Native American and Pacific Islander data suppressed due to low numbers in population 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Chart includes students enrolled at PPSD at any  point in SY13-14</a:t>
            </a:r>
          </a:p>
          <a:p>
            <a:pPr lvl="0" indent="-9144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Total </a:t>
            </a:r>
            <a:r>
              <a:rPr lang="en-US" sz="1600" i="1" dirty="0" smtClean="0">
                <a:solidFill>
                  <a:prstClr val="black"/>
                </a:solidFill>
              </a:rPr>
              <a:t>n</a:t>
            </a:r>
            <a:r>
              <a:rPr lang="en-US" sz="1600" dirty="0" smtClean="0">
                <a:solidFill>
                  <a:prstClr val="black"/>
                </a:solidFill>
              </a:rPr>
              <a:t> = 23,858 (n = total PPSD population  excluding charters and home instruction)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85800" y="2198913"/>
            <a:ext cx="441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90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djacency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djacency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djacency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4678</TotalTime>
  <Words>1257</Words>
  <Application>Microsoft Office PowerPoint</Application>
  <PresentationFormat>On-screen Show (4:3)</PresentationFormat>
  <Paragraphs>232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Symbol</vt:lpstr>
      <vt:lpstr>Adjacency</vt:lpstr>
      <vt:lpstr>    “Males of Color”  Initiative  A Presentation to the Providence School Board  May 11, 2015 </vt:lpstr>
      <vt:lpstr>Background</vt:lpstr>
      <vt:lpstr>Linkage with “My Brother’s Keeper”</vt:lpstr>
      <vt:lpstr>Data Analysis</vt:lpstr>
      <vt:lpstr>PPSD Population, SY 2013 - 2014</vt:lpstr>
      <vt:lpstr>2014 Graduation Rates by Race and Gender</vt:lpstr>
      <vt:lpstr>2014 Dropout Rates by Race and Gender</vt:lpstr>
      <vt:lpstr>SY 2013-14 Attendance Rates by Race and Gender</vt:lpstr>
      <vt:lpstr>SY 2013–14 Chronic Absence Rates by Race and Gender</vt:lpstr>
      <vt:lpstr>SY 2013 –14 Out of School Suspension Data by Race and Gender</vt:lpstr>
      <vt:lpstr>2013 ReadiStep/PSAT Participation  Rates by Race and Gender</vt:lpstr>
      <vt:lpstr>SY 2013 –14 AP Course Participation Rates by Race and Gender</vt:lpstr>
      <vt:lpstr>Data Findings</vt:lpstr>
      <vt:lpstr>Males of Color Implementation Plan</vt:lpstr>
      <vt:lpstr>Males of Color Implementation Plan</vt:lpstr>
      <vt:lpstr>Males of Color Implementation Plan</vt:lpstr>
      <vt:lpstr> “Males of Color” Initiative   THANK YOU!</vt:lpstr>
    </vt:vector>
  </TitlesOfParts>
  <Company>Providence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PPSD SY 2013 - 2014 Data with Demographic Comparison</dc:title>
  <dc:creator>RPA</dc:creator>
  <cp:lastModifiedBy>koliveira</cp:lastModifiedBy>
  <cp:revision>84</cp:revision>
  <cp:lastPrinted>2015-05-11T21:23:36Z</cp:lastPrinted>
  <dcterms:created xsi:type="dcterms:W3CDTF">2015-03-02T14:58:24Z</dcterms:created>
  <dcterms:modified xsi:type="dcterms:W3CDTF">2015-05-13T15:06:27Z</dcterms:modified>
</cp:coreProperties>
</file>